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82" r:id="rId2"/>
    <p:sldId id="468" r:id="rId3"/>
    <p:sldId id="469" r:id="rId4"/>
    <p:sldId id="470" r:id="rId5"/>
    <p:sldId id="465" r:id="rId6"/>
    <p:sldId id="471" r:id="rId7"/>
    <p:sldId id="472" r:id="rId8"/>
    <p:sldId id="473" r:id="rId9"/>
    <p:sldId id="474" r:id="rId10"/>
  </p:sldIdLst>
  <p:sldSz cx="12192000" cy="6858000"/>
  <p:notesSz cx="6858000" cy="9144000"/>
  <p:embeddedFontLst>
    <p:embeddedFont>
      <p:font typeface="KoPub돋움체_Pro Bold" panose="020B0600000101010101" charset="-127"/>
      <p:bold r:id="rId12"/>
    </p:embeddedFont>
    <p:embeddedFont>
      <p:font typeface="KoPub돋움체_Pro Medium" panose="020B0600000101010101" charset="-127"/>
      <p:regular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49275B4-94B9-4DAF-ABE1-20064F3AAA55}">
          <p14:sldIdLst>
            <p14:sldId id="282"/>
            <p14:sldId id="468"/>
            <p14:sldId id="469"/>
            <p14:sldId id="470"/>
            <p14:sldId id="465"/>
            <p14:sldId id="471"/>
            <p14:sldId id="472"/>
            <p14:sldId id="473"/>
            <p14:sldId id="474"/>
          </p14:sldIdLst>
        </p14:section>
        <p14:section name="마무리" id="{0147B6BF-1B7A-436E-824E-CE940A80162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E7FD"/>
    <a:srgbClr val="C9C9C9"/>
    <a:srgbClr val="8DB364"/>
    <a:srgbClr val="A3C481"/>
    <a:srgbClr val="8EB366"/>
    <a:srgbClr val="154DFF"/>
    <a:srgbClr val="DBDCDD"/>
    <a:srgbClr val="3250A1"/>
    <a:srgbClr val="5FBC48"/>
    <a:srgbClr val="ED2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DFF9D31B-8F7B-4A69-825D-20452B59DBEC}" type="datetimeFigureOut">
              <a:rPr lang="ko-KR" altLang="en-US" smtClean="0"/>
              <a:pPr/>
              <a:t>2025-01-10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_Pro Medium" panose="00000600000000000000" pitchFamily="50" charset="-127"/>
                <a:ea typeface="KoPub돋움체_Pro Medium" panose="00000600000000000000" pitchFamily="50" charset="-127"/>
              </a:defRPr>
            </a:lvl1pPr>
          </a:lstStyle>
          <a:p>
            <a:fld id="{221765A2-3ECA-455C-9DDC-F501BC75CD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47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_Pro Medium" panose="00000600000000000000" pitchFamily="50" charset="-127"/>
        <a:ea typeface="KoPub돋움체_Pro Medium" panose="000006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65A2-3ECA-455C-9DDC-F501BC75CDD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0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65A2-3ECA-455C-9DDC-F501BC75CDD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65A2-3ECA-455C-9DDC-F501BC75CDD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1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1765A2-3ECA-455C-9DDC-F501BC75CDD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69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0DFC-50C2-4B71-9993-3092672E9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832" y="2358188"/>
            <a:ext cx="10796336" cy="110364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F28BB1-A918-4933-8D83-9B22E9582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0221" y="3553911"/>
            <a:ext cx="7451558" cy="404478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7FA525-E20D-4132-AECA-DA43DFFD41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74963" y="1997245"/>
            <a:ext cx="6389687" cy="405816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altLang="ko-KR"/>
              <a:t>Click to add chapter #</a:t>
            </a:r>
            <a:endParaRPr lang="ko-KR" alt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E7A5891-4E0F-480E-89CA-8DBB25F2A2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32471" y="4752760"/>
            <a:ext cx="4900864" cy="429013"/>
          </a:xfrm>
        </p:spPr>
        <p:txBody>
          <a:bodyPr anchor="t">
            <a:noAutofit/>
          </a:bodyPr>
          <a:lstStyle>
            <a:lvl1pPr marL="0" indent="0" algn="ctr">
              <a:buNone/>
              <a:defRPr sz="2400"/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Click to add date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A97F202-7675-4DF7-84B5-8D1B39A83B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32471" y="5174031"/>
            <a:ext cx="4900864" cy="44947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altLang="ko-KR"/>
              <a:t>Click to add your name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80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C43493-2E83-4A31-99E4-E2FF0509097C}"/>
              </a:ext>
            </a:extLst>
          </p:cNvPr>
          <p:cNvCxnSpPr>
            <a:cxnSpLocks/>
          </p:cNvCxnSpPr>
          <p:nvPr userDrawn="1"/>
        </p:nvCxnSpPr>
        <p:spPr>
          <a:xfrm>
            <a:off x="284724" y="652477"/>
            <a:ext cx="1162255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4FF48E04-2279-45E5-96C6-F560CEEDACEE}"/>
              </a:ext>
            </a:extLst>
          </p:cNvPr>
          <p:cNvCxnSpPr>
            <a:cxnSpLocks/>
          </p:cNvCxnSpPr>
          <p:nvPr userDrawn="1"/>
        </p:nvCxnSpPr>
        <p:spPr>
          <a:xfrm>
            <a:off x="284724" y="190026"/>
            <a:ext cx="1162255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8">
            <a:extLst>
              <a:ext uri="{FF2B5EF4-FFF2-40B4-BE49-F238E27FC236}">
                <a16:creationId xmlns:a16="http://schemas.microsoft.com/office/drawing/2014/main" id="{F7640E2D-8A74-4488-A348-F9EEC9A3D035}"/>
              </a:ext>
            </a:extLst>
          </p:cNvPr>
          <p:cNvCxnSpPr>
            <a:cxnSpLocks/>
          </p:cNvCxnSpPr>
          <p:nvPr userDrawn="1"/>
        </p:nvCxnSpPr>
        <p:spPr>
          <a:xfrm>
            <a:off x="284724" y="6382717"/>
            <a:ext cx="1162255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C144476-F770-44EC-8604-D902C717CD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724" y="214965"/>
            <a:ext cx="11511036" cy="43751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>
            <a:extLst>
              <a:ext uri="{FF2B5EF4-FFF2-40B4-BE49-F238E27FC236}">
                <a16:creationId xmlns:a16="http://schemas.microsoft.com/office/drawing/2014/main" id="{155E4DD0-63CC-48F4-B7F4-79AC748BBF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724" y="6496248"/>
            <a:ext cx="11511036" cy="260321"/>
          </a:xfrm>
        </p:spPr>
        <p:txBody>
          <a:bodyPr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7" name="텍스트 개체 틀 14">
            <a:extLst>
              <a:ext uri="{FF2B5EF4-FFF2-40B4-BE49-F238E27FC236}">
                <a16:creationId xmlns:a16="http://schemas.microsoft.com/office/drawing/2014/main" id="{170854BF-A95D-4391-B93B-EF27830A9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240" y="766005"/>
            <a:ext cx="11399520" cy="437509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333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39CD-D901-4439-8A63-6AF1011AC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2164-1E46-4B0F-BAE1-BF785F73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958" y="1347537"/>
            <a:ext cx="10700084" cy="49135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E9D9B5C4-D100-4DBA-85AD-93E98B47B1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87575" y="7144"/>
            <a:ext cx="982579" cy="365125"/>
          </a:xfrm>
          <a:prstGeom prst="rect">
            <a:avLst/>
          </a:prstGeom>
        </p:spPr>
        <p:txBody>
          <a:bodyPr/>
          <a:lstStyle/>
          <a:p>
            <a:fld id="{6C9411F7-66E8-4A0E-875D-017DA4A865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DD3814-55EB-4070-8062-8E050965AA30}"/>
              </a:ext>
            </a:extLst>
          </p:cNvPr>
          <p:cNvCxnSpPr>
            <a:cxnSpLocks/>
          </p:cNvCxnSpPr>
          <p:nvPr userDrawn="1"/>
        </p:nvCxnSpPr>
        <p:spPr>
          <a:xfrm>
            <a:off x="284724" y="353219"/>
            <a:ext cx="11622552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23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720EF-71D4-484A-83EE-9A1F737F3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E33F07-950C-489C-96F5-E9BC14EB51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87575" y="7144"/>
            <a:ext cx="982579" cy="365125"/>
          </a:xfrm>
          <a:prstGeom prst="rect">
            <a:avLst/>
          </a:prstGeom>
        </p:spPr>
        <p:txBody>
          <a:bodyPr/>
          <a:lstStyle/>
          <a:p>
            <a:fld id="{6C9411F7-66E8-4A0E-875D-017DA4A865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C8613-F67E-47E6-A05B-F68139A4BF87}"/>
              </a:ext>
            </a:extLst>
          </p:cNvPr>
          <p:cNvCxnSpPr>
            <a:cxnSpLocks/>
          </p:cNvCxnSpPr>
          <p:nvPr userDrawn="1"/>
        </p:nvCxnSpPr>
        <p:spPr>
          <a:xfrm>
            <a:off x="284724" y="353219"/>
            <a:ext cx="11622552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53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5537C68-5CA4-4BD8-9D95-897072DC59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87575" y="7144"/>
            <a:ext cx="982579" cy="365125"/>
          </a:xfrm>
          <a:prstGeom prst="rect">
            <a:avLst/>
          </a:prstGeom>
        </p:spPr>
        <p:txBody>
          <a:bodyPr/>
          <a:lstStyle/>
          <a:p>
            <a:fld id="{6C9411F7-66E8-4A0E-875D-017DA4A8659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388941-D213-450D-8134-048B997BF883}"/>
              </a:ext>
            </a:extLst>
          </p:cNvPr>
          <p:cNvCxnSpPr>
            <a:cxnSpLocks/>
          </p:cNvCxnSpPr>
          <p:nvPr userDrawn="1"/>
        </p:nvCxnSpPr>
        <p:spPr>
          <a:xfrm>
            <a:off x="284724" y="353219"/>
            <a:ext cx="11622552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37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9DF862-C195-49B5-BE04-86AE5BD83B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5958" y="1347537"/>
            <a:ext cx="10700084" cy="4847523"/>
          </a:xfrm>
        </p:spPr>
        <p:txBody>
          <a:bodyPr>
            <a:noAutofit/>
          </a:bodyPr>
          <a:lstStyle>
            <a:lvl1pPr marL="342900" indent="-342900">
              <a:buFont typeface="+mj-lt"/>
              <a:buAutoNum type="arabicPeriod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altLang="ko-KR"/>
              <a:t>Click toss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30CDF-051C-4D3C-9538-39F009935904}"/>
              </a:ext>
            </a:extLst>
          </p:cNvPr>
          <p:cNvSpPr txBox="1"/>
          <p:nvPr userDrawn="1"/>
        </p:nvSpPr>
        <p:spPr>
          <a:xfrm>
            <a:off x="745958" y="482684"/>
            <a:ext cx="10700084" cy="72974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altLang="ko-KR" sz="3600">
                <a:solidFill>
                  <a:schemeClr val="accent1"/>
                </a:solidFill>
                <a:latin typeface="+mj-lt"/>
              </a:rPr>
              <a:t>References</a:t>
            </a:r>
            <a:endParaRPr lang="ko-KR" altLang="en-US" sz="36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5805538-D5E3-499A-B425-EB4FD3DC57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87575" y="7144"/>
            <a:ext cx="982579" cy="365125"/>
          </a:xfrm>
          <a:prstGeom prst="rect">
            <a:avLst/>
          </a:prstGeom>
        </p:spPr>
        <p:txBody>
          <a:bodyPr/>
          <a:lstStyle/>
          <a:p>
            <a:fld id="{6C9411F7-66E8-4A0E-875D-017DA4A8659D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3490A58D-D680-4FA1-BB60-99C327F32A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2" y="-6350"/>
            <a:ext cx="2667000" cy="40177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97379-B5D8-4478-97B9-DC3EFE78E566}"/>
              </a:ext>
            </a:extLst>
          </p:cNvPr>
          <p:cNvCxnSpPr>
            <a:cxnSpLocks/>
          </p:cNvCxnSpPr>
          <p:nvPr userDrawn="1"/>
        </p:nvCxnSpPr>
        <p:spPr>
          <a:xfrm>
            <a:off x="284724" y="353219"/>
            <a:ext cx="11622552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32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271A9C-57E0-4C84-BCB5-87970004E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473410"/>
            <a:ext cx="11087100" cy="5457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BF253-1A7B-4901-AD02-28ECA150A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450" y="1347537"/>
            <a:ext cx="11087100" cy="5137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C5B73-A8F7-4D09-BB15-47DD396ED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77072" y="2448"/>
            <a:ext cx="9825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6C9411F7-66E8-4A0E-875D-017DA4A8659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4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5" r:id="rId5"/>
    <p:sldLayoutId id="2147483656" r:id="rId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KoPubWorld돋움체 Light" panose="00000300000000000000" pitchFamily="2" charset="-127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KoPubWorld돋움체 Light" panose="00000300000000000000" pitchFamily="2" charset="-127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KoPubWorld돋움체 Light" panose="00000300000000000000" pitchFamily="2" charset="-127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KoPubWorld돋움체 Light" panose="00000300000000000000" pitchFamily="2" charset="-127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oPub돋움체_Pro Medium" panose="00000600000000000000" pitchFamily="50" charset="-127"/>
          <a:ea typeface="KoPub돋움체_Pro Medium" panose="00000600000000000000" pitchFamily="50" charset="-127"/>
          <a:cs typeface="KoPubWorld돋움체 Light" panose="00000300000000000000" pitchFamily="2" charset="-127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C942A98-FB7E-86DB-7A09-DEAFD1D468ED}"/>
              </a:ext>
            </a:extLst>
          </p:cNvPr>
          <p:cNvSpPr txBox="1"/>
          <p:nvPr/>
        </p:nvSpPr>
        <p:spPr>
          <a:xfrm>
            <a:off x="2585689" y="2396257"/>
            <a:ext cx="7020640" cy="1569660"/>
          </a:xfrm>
          <a:prstGeom prst="rect">
            <a:avLst/>
          </a:prstGeom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Monicar</a:t>
            </a:r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4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II </a:t>
            </a:r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자율주행자동차 </a:t>
            </a:r>
            <a:endParaRPr lang="en-US" altLang="ko-KR" sz="4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800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오로카판교</a:t>
            </a:r>
            <a:r>
              <a:rPr lang="ko-KR" altLang="en-US" sz="48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 모임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E98B99-D4D0-BD60-DA97-D0EEECA26FD0}"/>
              </a:ext>
            </a:extLst>
          </p:cNvPr>
          <p:cNvSpPr txBox="1"/>
          <p:nvPr/>
        </p:nvSpPr>
        <p:spPr>
          <a:xfrm>
            <a:off x="382436" y="5005177"/>
            <a:ext cx="10590364" cy="50853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000" dirty="0">
                <a:latin typeface="+mj-ea"/>
                <a:ea typeface="+mj-ea"/>
              </a:rPr>
              <a:t>신재성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533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확대이미지">
            <a:extLst>
              <a:ext uri="{FF2B5EF4-FFF2-40B4-BE49-F238E27FC236}">
                <a16:creationId xmlns:a16="http://schemas.microsoft.com/office/drawing/2014/main" id="{9F7DF7B3-8FA9-4ABA-BEEA-0F675FEF9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30" y="1958289"/>
            <a:ext cx="3661484" cy="294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853C79C-6CAE-440A-B266-28E76829F4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tx1"/>
                </a:solidFill>
              </a:rPr>
              <a:t>모터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CA9C78-DAA7-44C3-90B8-C77668F02DC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6240" y="766005"/>
            <a:ext cx="11399520" cy="437509"/>
          </a:xfrm>
          <a:prstGeom prst="rect">
            <a:avLst/>
          </a:prstGeom>
        </p:spPr>
        <p:txBody>
          <a:bodyPr/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TT Norms Pro"/>
              </a:rPr>
              <a:t>JGB37-520</a:t>
            </a:r>
          </a:p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TT Norms Pro"/>
              </a:rPr>
              <a:t>AB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T Norms Pro"/>
              </a:rPr>
              <a:t>두개의 파형</a:t>
            </a:r>
            <a:endParaRPr lang="en-US" altLang="ko-KR" b="1" i="0" dirty="0">
              <a:solidFill>
                <a:srgbClr val="000000"/>
              </a:solidFill>
              <a:effectLst/>
              <a:latin typeface="TT Norms Pro"/>
            </a:endParaRPr>
          </a:p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TT Norms Pro"/>
              </a:rPr>
              <a:t>분해능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TT Norms Pro"/>
              </a:rPr>
              <a:t>(PPR : Pulse Per Revolution)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T Norms Pro"/>
              </a:rPr>
              <a:t>이란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TT Norms Pro"/>
              </a:rPr>
              <a:t>,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TT Norms Pro"/>
              </a:rPr>
              <a:t>엔코더의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T Norms Pro"/>
              </a:rPr>
              <a:t> 회전축이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TT Norms Pro"/>
              </a:rPr>
              <a:t>1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T Norms Pro"/>
              </a:rPr>
              <a:t>회전 하는 동안 출력되는 펄스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TT Norms Pro"/>
              </a:rPr>
              <a:t>(pulse)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TT Norms Pro"/>
              </a:rPr>
              <a:t>의 수</a:t>
            </a:r>
          </a:p>
          <a:p>
            <a:endParaRPr lang="ko-KR" altLang="en-US" dirty="0"/>
          </a:p>
          <a:p>
            <a:endParaRPr lang="en-US" altLang="ko-KR" b="0" i="0" dirty="0">
              <a:effectLst/>
              <a:latin typeface="se-nanumgothic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28E635B-9365-4FD6-B2C3-C77BF7264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09" y="1979719"/>
            <a:ext cx="2797066" cy="428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7D4262-2F45-4027-A311-C652990B9349}"/>
              </a:ext>
            </a:extLst>
          </p:cNvPr>
          <p:cNvGrpSpPr/>
          <p:nvPr/>
        </p:nvGrpSpPr>
        <p:grpSpPr>
          <a:xfrm>
            <a:off x="6729275" y="1873187"/>
            <a:ext cx="5246548" cy="4369733"/>
            <a:chOff x="5507729" y="1460343"/>
            <a:chExt cx="5499042" cy="451433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822A62-FE32-4C30-B9AD-A4A61C1CC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7729" y="1460343"/>
              <a:ext cx="5499042" cy="451433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BCD0AF9-FCF3-4CED-A3C9-E4BBD5C239CC}"/>
                </a:ext>
              </a:extLst>
            </p:cNvPr>
            <p:cNvSpPr/>
            <p:nvPr/>
          </p:nvSpPr>
          <p:spPr>
            <a:xfrm>
              <a:off x="7528264" y="5423634"/>
              <a:ext cx="3382393" cy="231442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38E2F7D-28A3-49AC-B487-DF09992D5AE8}"/>
                </a:ext>
              </a:extLst>
            </p:cNvPr>
            <p:cNvSpPr/>
            <p:nvPr/>
          </p:nvSpPr>
          <p:spPr>
            <a:xfrm>
              <a:off x="7547945" y="4909522"/>
              <a:ext cx="3362712" cy="231442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9694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727B63A-2F61-477D-927B-5CCE854B8DFF}"/>
              </a:ext>
            </a:extLst>
          </p:cNvPr>
          <p:cNvSpPr txBox="1">
            <a:spLocks/>
          </p:cNvSpPr>
          <p:nvPr/>
        </p:nvSpPr>
        <p:spPr>
          <a:xfrm>
            <a:off x="321630" y="233716"/>
            <a:ext cx="11087100" cy="3433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>
                <a:solidFill>
                  <a:schemeClr val="tx1"/>
                </a:solidFill>
              </a:rPr>
              <a:t>Encoder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EE706D06-B57E-4E3E-8649-94CC0A63BB2E}"/>
              </a:ext>
            </a:extLst>
          </p:cNvPr>
          <p:cNvSpPr txBox="1">
            <a:spLocks/>
          </p:cNvSpPr>
          <p:nvPr/>
        </p:nvSpPr>
        <p:spPr>
          <a:xfrm>
            <a:off x="396240" y="766005"/>
            <a:ext cx="11399520" cy="947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solidFill>
                  <a:srgbClr val="000000"/>
                </a:solidFill>
                <a:latin typeface="TT Norms Pro"/>
              </a:rPr>
              <a:t>위치</a:t>
            </a:r>
            <a:r>
              <a:rPr lang="en-US" altLang="ko-KR" b="1" dirty="0">
                <a:solidFill>
                  <a:srgbClr val="000000"/>
                </a:solidFill>
                <a:latin typeface="TT Norms Pro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TT Norms Pro"/>
              </a:rPr>
              <a:t>속도 및 방향에 관한 정보를 디지털 신호로 생성하는 기계 운동 센서</a:t>
            </a:r>
            <a:endParaRPr lang="en-US" altLang="ko-KR" b="1" dirty="0">
              <a:solidFill>
                <a:srgbClr val="000000"/>
              </a:solidFill>
              <a:latin typeface="TT Norms Pro"/>
            </a:endParaRPr>
          </a:p>
          <a:p>
            <a:r>
              <a:rPr lang="en-US" altLang="ko-KR" b="1" dirty="0">
                <a:solidFill>
                  <a:srgbClr val="000000"/>
                </a:solidFill>
                <a:latin typeface="TT Norms Pro"/>
              </a:rPr>
              <a:t>WHEEL</a:t>
            </a:r>
            <a:r>
              <a:rPr lang="ko-KR" altLang="en-US" b="1" dirty="0">
                <a:solidFill>
                  <a:srgbClr val="000000"/>
                </a:solidFill>
                <a:latin typeface="TT Norms Pro"/>
              </a:rPr>
              <a:t>이 한바퀴 회전 </a:t>
            </a:r>
            <a:r>
              <a:rPr lang="ko-KR" altLang="en-US" b="1" dirty="0" err="1">
                <a:solidFill>
                  <a:srgbClr val="000000"/>
                </a:solidFill>
                <a:latin typeface="TT Norms Pro"/>
              </a:rPr>
              <a:t>했을때</a:t>
            </a:r>
            <a:r>
              <a:rPr lang="ko-KR" altLang="en-US" b="1" dirty="0">
                <a:solidFill>
                  <a:srgbClr val="000000"/>
                </a:solidFill>
                <a:latin typeface="TT Norms Pro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TT Norms Pro"/>
              </a:rPr>
              <a:t>엔코더의</a:t>
            </a:r>
            <a:r>
              <a:rPr lang="ko-KR" altLang="en-US" b="1" dirty="0">
                <a:solidFill>
                  <a:srgbClr val="000000"/>
                </a:solidFill>
                <a:latin typeface="TT Norms Pro"/>
              </a:rPr>
              <a:t> 카운트 </a:t>
            </a:r>
            <a:r>
              <a:rPr lang="en-US" altLang="ko-KR" b="1" dirty="0">
                <a:solidFill>
                  <a:srgbClr val="000000"/>
                </a:solidFill>
                <a:latin typeface="TT Norms Pro"/>
              </a:rPr>
              <a:t>PULSE</a:t>
            </a:r>
            <a:r>
              <a:rPr lang="ko-KR" altLang="en-US" b="1" dirty="0">
                <a:solidFill>
                  <a:srgbClr val="000000"/>
                </a:solidFill>
                <a:latin typeface="TT Norms Pro"/>
              </a:rPr>
              <a:t>의 수를  </a:t>
            </a:r>
            <a:r>
              <a:rPr lang="en-US" altLang="ko-KR" b="1" dirty="0">
                <a:solidFill>
                  <a:srgbClr val="000000"/>
                </a:solidFill>
                <a:latin typeface="TT Norms Pro"/>
              </a:rPr>
              <a:t>TICK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4724E9-D968-435D-8EF1-1E0CF1D0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70" y="2166338"/>
            <a:ext cx="5114925" cy="2933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474B94-4EF5-4645-908B-003C5BB2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63" y="2223488"/>
            <a:ext cx="4737023" cy="28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44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727B63A-2F61-477D-927B-5CCE854B8DFF}"/>
              </a:ext>
            </a:extLst>
          </p:cNvPr>
          <p:cNvSpPr txBox="1">
            <a:spLocks/>
          </p:cNvSpPr>
          <p:nvPr/>
        </p:nvSpPr>
        <p:spPr>
          <a:xfrm>
            <a:off x="321630" y="233716"/>
            <a:ext cx="11087100" cy="3433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tx1"/>
                </a:solidFill>
              </a:rPr>
              <a:t>모터의 </a:t>
            </a:r>
            <a:r>
              <a:rPr lang="en-US" altLang="ko-KR" sz="2400" dirty="0">
                <a:solidFill>
                  <a:schemeClr val="tx1"/>
                </a:solidFill>
              </a:rPr>
              <a:t>TICK </a:t>
            </a:r>
            <a:r>
              <a:rPr lang="ko-KR" altLang="en-US" sz="2400" dirty="0">
                <a:solidFill>
                  <a:schemeClr val="tx1"/>
                </a:solidFill>
              </a:rPr>
              <a:t>값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EE706D06-B57E-4E3E-8649-94CC0A63BB2E}"/>
              </a:ext>
            </a:extLst>
          </p:cNvPr>
          <p:cNvSpPr txBox="1">
            <a:spLocks/>
          </p:cNvSpPr>
          <p:nvPr/>
        </p:nvSpPr>
        <p:spPr>
          <a:xfrm>
            <a:off x="396240" y="766005"/>
            <a:ext cx="11399520" cy="437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>
              <a:latin typeface="se-nanumgothic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53410-0B27-47BA-AE29-8741143D3C62}"/>
              </a:ext>
            </a:extLst>
          </p:cNvPr>
          <p:cNvSpPr/>
          <p:nvPr/>
        </p:nvSpPr>
        <p:spPr>
          <a:xfrm>
            <a:off x="1976437" y="5565900"/>
            <a:ext cx="8239125" cy="559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right or </a:t>
            </a:r>
            <a:r>
              <a:rPr lang="en-US" altLang="ko-KR" dirty="0" err="1">
                <a:solidFill>
                  <a:schemeClr val="tx1"/>
                </a:solidFill>
              </a:rPr>
              <a:t>left_wheel_tick_count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3B4D1774-4872-4507-AE27-DCE5CA1D8F96}"/>
              </a:ext>
            </a:extLst>
          </p:cNvPr>
          <p:cNvSpPr/>
          <p:nvPr/>
        </p:nvSpPr>
        <p:spPr>
          <a:xfrm>
            <a:off x="5865180" y="4856088"/>
            <a:ext cx="340311" cy="55929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C64A34-FCF5-48E5-83C7-D26690C7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78" y="1137451"/>
            <a:ext cx="3912741" cy="42779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150FE9-67E4-4268-8D7A-C85C2AFC1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403" y="1137451"/>
            <a:ext cx="3604980" cy="4304329"/>
          </a:xfrm>
          <a:prstGeom prst="rect">
            <a:avLst/>
          </a:prstGeom>
        </p:spPr>
      </p:pic>
      <p:sp>
        <p:nvSpPr>
          <p:cNvPr id="15" name="텍스트 개체 틀 3">
            <a:extLst>
              <a:ext uri="{FF2B5EF4-FFF2-40B4-BE49-F238E27FC236}">
                <a16:creationId xmlns:a16="http://schemas.microsoft.com/office/drawing/2014/main" id="{F3506CEA-475F-448C-8FB0-EAE0587E4AF1}"/>
              </a:ext>
            </a:extLst>
          </p:cNvPr>
          <p:cNvSpPr txBox="1">
            <a:spLocks/>
          </p:cNvSpPr>
          <p:nvPr/>
        </p:nvSpPr>
        <p:spPr>
          <a:xfrm>
            <a:off x="396240" y="766005"/>
            <a:ext cx="11399520" cy="991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rgbClr val="000000"/>
                </a:solidFill>
                <a:latin typeface="TT Norms Pro"/>
              </a:rPr>
              <a:t>TICK </a:t>
            </a:r>
            <a:r>
              <a:rPr lang="ko-KR" altLang="en-US" b="1" dirty="0">
                <a:solidFill>
                  <a:srgbClr val="000000"/>
                </a:solidFill>
                <a:latin typeface="TT Norms Pro"/>
              </a:rPr>
              <a:t>값의 카운트</a:t>
            </a:r>
            <a:endParaRPr lang="en-US" altLang="ko-KR" b="1" dirty="0">
              <a:solidFill>
                <a:srgbClr val="000000"/>
              </a:solidFill>
              <a:latin typeface="TT Norms Pro"/>
            </a:endParaRPr>
          </a:p>
        </p:txBody>
      </p:sp>
    </p:spTree>
    <p:extLst>
      <p:ext uri="{BB962C8B-B14F-4D97-AF65-F5344CB8AC3E}">
        <p14:creationId xmlns:p14="http://schemas.microsoft.com/office/powerpoint/2010/main" val="3473358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727B63A-2F61-477D-927B-5CCE854B8DFF}"/>
              </a:ext>
            </a:extLst>
          </p:cNvPr>
          <p:cNvSpPr txBox="1">
            <a:spLocks/>
          </p:cNvSpPr>
          <p:nvPr/>
        </p:nvSpPr>
        <p:spPr>
          <a:xfrm>
            <a:off x="321630" y="233716"/>
            <a:ext cx="11087100" cy="3433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 err="1">
                <a:solidFill>
                  <a:schemeClr val="tx1"/>
                </a:solidFill>
              </a:rPr>
              <a:t>Monicar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속도 구하기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EE706D06-B57E-4E3E-8649-94CC0A63BB2E}"/>
              </a:ext>
            </a:extLst>
          </p:cNvPr>
          <p:cNvSpPr txBox="1">
            <a:spLocks/>
          </p:cNvSpPr>
          <p:nvPr/>
        </p:nvSpPr>
        <p:spPr>
          <a:xfrm>
            <a:off x="396240" y="766005"/>
            <a:ext cx="11399520" cy="437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latin typeface="se-nanumgothic"/>
              </a:rPr>
              <a:t>Monicar</a:t>
            </a:r>
            <a:r>
              <a:rPr lang="en-US" altLang="ko-KR" dirty="0">
                <a:latin typeface="se-nanumgothic"/>
              </a:rPr>
              <a:t> II</a:t>
            </a:r>
            <a:r>
              <a:rPr lang="ko-KR" altLang="en-US" dirty="0">
                <a:latin typeface="se-nanumgothic"/>
              </a:rPr>
              <a:t>의 모터에서 </a:t>
            </a:r>
            <a:r>
              <a:rPr lang="en-US" altLang="ko-KR" dirty="0">
                <a:latin typeface="se-nanumgothic"/>
              </a:rPr>
              <a:t>TICK</a:t>
            </a:r>
            <a:r>
              <a:rPr lang="ko-KR" altLang="en-US" dirty="0">
                <a:latin typeface="se-nanumgothic"/>
              </a:rPr>
              <a:t>당 </a:t>
            </a:r>
            <a:r>
              <a:rPr lang="en-US" altLang="ko-KR" dirty="0">
                <a:latin typeface="se-nanumgothic"/>
              </a:rPr>
              <a:t>Wheel</a:t>
            </a:r>
            <a:r>
              <a:rPr lang="ko-KR" altLang="en-US" dirty="0">
                <a:latin typeface="se-nanumgothic"/>
              </a:rPr>
              <a:t>의 이동 거리 </a:t>
            </a:r>
            <a:endParaRPr lang="en-US" altLang="ko-KR" dirty="0">
              <a:latin typeface="se-nanumgothic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A53410-0B27-47BA-AE29-8741143D3C62}"/>
              </a:ext>
            </a:extLst>
          </p:cNvPr>
          <p:cNvSpPr/>
          <p:nvPr/>
        </p:nvSpPr>
        <p:spPr>
          <a:xfrm>
            <a:off x="1976437" y="4766907"/>
            <a:ext cx="8239125" cy="5592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TICKS_PER_METER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3B4D1774-4872-4507-AE27-DCE5CA1D8F96}"/>
              </a:ext>
            </a:extLst>
          </p:cNvPr>
          <p:cNvSpPr/>
          <p:nvPr/>
        </p:nvSpPr>
        <p:spPr>
          <a:xfrm>
            <a:off x="5865180" y="4057095"/>
            <a:ext cx="340311" cy="559293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8C9DB4-944B-475F-B789-50CFCB73F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31" y="1459994"/>
            <a:ext cx="3815033" cy="2536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4A24AA-6D9E-474B-B451-D6C4A603B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31" y="1933532"/>
            <a:ext cx="9733382" cy="19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04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727B63A-2F61-477D-927B-5CCE854B8DFF}"/>
              </a:ext>
            </a:extLst>
          </p:cNvPr>
          <p:cNvSpPr txBox="1">
            <a:spLocks/>
          </p:cNvSpPr>
          <p:nvPr/>
        </p:nvSpPr>
        <p:spPr>
          <a:xfrm>
            <a:off x="321630" y="233716"/>
            <a:ext cx="11087100" cy="3433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400" dirty="0" err="1">
                <a:solidFill>
                  <a:schemeClr val="tx1"/>
                </a:solidFill>
              </a:rPr>
              <a:t>Monicar</a:t>
            </a:r>
            <a:r>
              <a:rPr lang="en-US" altLang="ko-KR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>
                <a:solidFill>
                  <a:schemeClr val="tx1"/>
                </a:solidFill>
              </a:rPr>
              <a:t>속도 구하기</a:t>
            </a:r>
          </a:p>
        </p:txBody>
      </p:sp>
      <p:sp>
        <p:nvSpPr>
          <p:cNvPr id="7" name="텍스트 개체 틀 3">
            <a:extLst>
              <a:ext uri="{FF2B5EF4-FFF2-40B4-BE49-F238E27FC236}">
                <a16:creationId xmlns:a16="http://schemas.microsoft.com/office/drawing/2014/main" id="{EE706D06-B57E-4E3E-8649-94CC0A63BB2E}"/>
              </a:ext>
            </a:extLst>
          </p:cNvPr>
          <p:cNvSpPr txBox="1">
            <a:spLocks/>
          </p:cNvSpPr>
          <p:nvPr/>
        </p:nvSpPr>
        <p:spPr>
          <a:xfrm>
            <a:off x="396240" y="766005"/>
            <a:ext cx="11399520" cy="4375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KoPub돋움체_Pro Medium" panose="00000600000000000000" pitchFamily="50" charset="-127"/>
                <a:ea typeface="KoPub돋움체_Pro Medium" panose="00000600000000000000" pitchFamily="50" charset="-127"/>
                <a:cs typeface="KoPubWorld돋움체 Light" panose="00000300000000000000" pitchFamily="2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se-nanumgothic"/>
              </a:rPr>
              <a:t>TICK</a:t>
            </a:r>
            <a:r>
              <a:rPr lang="ko-KR" altLang="en-US" dirty="0">
                <a:latin typeface="se-nanumgothic"/>
              </a:rPr>
              <a:t>당 이동거리를 현재의 </a:t>
            </a:r>
            <a:r>
              <a:rPr lang="en-US" altLang="ko-KR" dirty="0">
                <a:latin typeface="se-nanumgothic"/>
              </a:rPr>
              <a:t>TICK</a:t>
            </a:r>
            <a:r>
              <a:rPr lang="ko-KR" altLang="en-US" dirty="0">
                <a:latin typeface="se-nanumgothic"/>
              </a:rPr>
              <a:t> 값과 시간으로 가지고 속도 계산</a:t>
            </a:r>
            <a:endParaRPr lang="en-US" altLang="ko-KR" dirty="0">
              <a:latin typeface="se-nanum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A85D39-FA03-4C89-B102-0C5FABA3F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30" y="1203514"/>
            <a:ext cx="5439090" cy="50501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F7C6D5-E6CF-4D24-A5FD-35F30CA0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203513"/>
            <a:ext cx="2883529" cy="5050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8916FF-EB25-43E7-928E-C5D92660E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249" y="2751011"/>
            <a:ext cx="3361932" cy="13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7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727B63A-2F61-477D-927B-5CCE854B8DFF}"/>
              </a:ext>
            </a:extLst>
          </p:cNvPr>
          <p:cNvSpPr txBox="1">
            <a:spLocks/>
          </p:cNvSpPr>
          <p:nvPr/>
        </p:nvSpPr>
        <p:spPr>
          <a:xfrm>
            <a:off x="321630" y="233716"/>
            <a:ext cx="11087100" cy="3433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tx1"/>
                </a:solidFill>
              </a:rPr>
              <a:t>테스트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76C0A2-8BD4-424A-92BF-9B92B9E5F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03" y="1191827"/>
            <a:ext cx="7954393" cy="44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0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727B63A-2F61-477D-927B-5CCE854B8DFF}"/>
              </a:ext>
            </a:extLst>
          </p:cNvPr>
          <p:cNvSpPr txBox="1">
            <a:spLocks/>
          </p:cNvSpPr>
          <p:nvPr/>
        </p:nvSpPr>
        <p:spPr>
          <a:xfrm>
            <a:off x="321630" y="233716"/>
            <a:ext cx="11087100" cy="3433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tx1"/>
                </a:solidFill>
              </a:rPr>
              <a:t>테스트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7A9EAC-A382-408B-86CB-CD4886298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92" y="1578005"/>
            <a:ext cx="6581314" cy="37019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331661-95B5-4ED0-91C8-DB346D237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703" y="1402670"/>
            <a:ext cx="3293801" cy="43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74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727B63A-2F61-477D-927B-5CCE854B8DFF}"/>
              </a:ext>
            </a:extLst>
          </p:cNvPr>
          <p:cNvSpPr txBox="1">
            <a:spLocks/>
          </p:cNvSpPr>
          <p:nvPr/>
        </p:nvSpPr>
        <p:spPr>
          <a:xfrm>
            <a:off x="321630" y="233716"/>
            <a:ext cx="11087100" cy="3433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>
                <a:solidFill>
                  <a:schemeClr val="tx1"/>
                </a:solidFill>
              </a:rPr>
              <a:t>감속비와 분해능으로 </a:t>
            </a:r>
            <a:r>
              <a:rPr lang="en-US" altLang="ko-KR" sz="2400" dirty="0">
                <a:solidFill>
                  <a:schemeClr val="tx1"/>
                </a:solidFill>
              </a:rPr>
              <a:t>TICK </a:t>
            </a:r>
            <a:r>
              <a:rPr lang="ko-KR" altLang="en-US" sz="2400" dirty="0">
                <a:solidFill>
                  <a:schemeClr val="tx1"/>
                </a:solidFill>
              </a:rPr>
              <a:t>구하기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DD6A76F-61E4-49E9-A79F-90E873D39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74" y="1467751"/>
            <a:ext cx="6715660" cy="392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29A4E3-4DCA-4927-A5E6-DED242FEC0FE}"/>
              </a:ext>
            </a:extLst>
          </p:cNvPr>
          <p:cNvSpPr txBox="1"/>
          <p:nvPr/>
        </p:nvSpPr>
        <p:spPr>
          <a:xfrm>
            <a:off x="6963236" y="2198197"/>
            <a:ext cx="50532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D =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바퀴의 지름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= 66 mm</a:t>
            </a:r>
          </a:p>
          <a:p>
            <a:pPr algn="l" fontAlgn="base"/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R = encoder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의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resolution = 1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회전에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11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펄스</a:t>
            </a:r>
          </a:p>
          <a:p>
            <a:pPr algn="l" fontAlgn="base"/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G =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모터의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Variable"/>
              </a:rPr>
              <a:t>기어비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(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바퀴와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Variable"/>
              </a:rPr>
              <a:t>엔코더사이의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Variable"/>
              </a:rPr>
              <a:t>기어비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) = 168:1</a:t>
            </a:r>
          </a:p>
          <a:p>
            <a:pPr algn="l" fontAlgn="base"/>
            <a:b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</a:br>
            <a:endParaRPr lang="en-US" altLang="ko-KR" sz="1600" b="0" i="0" dirty="0">
              <a:solidFill>
                <a:srgbClr val="212529"/>
              </a:solidFill>
              <a:effectLst/>
              <a:latin typeface="Pretendard Variable"/>
            </a:endParaRPr>
          </a:p>
          <a:p>
            <a:pPr algn="l" fontAlgn="base"/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1 thick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당 이동한 거리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F = ( D *3.14)/(G*R) =(66*3.14)/(168*11) = 0.112142 mm/tick</a:t>
            </a:r>
          </a:p>
          <a:p>
            <a:pPr algn="l" fontAlgn="base"/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D*3.14 =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바퀴의 둘레 길이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=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한바퀴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Variable"/>
              </a:rPr>
              <a:t>회전시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 이동거리</a:t>
            </a:r>
          </a:p>
          <a:p>
            <a:pPr algn="l" fontAlgn="base"/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       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G*R = 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한바퀴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Variable"/>
              </a:rPr>
              <a:t>회전시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Pretendard Variable"/>
              </a:rPr>
              <a:t>엔코더의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 카운트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(thick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Pretendard Variable"/>
              </a:rPr>
              <a:t>의 수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  <a:t>)</a:t>
            </a:r>
          </a:p>
          <a:p>
            <a:pPr algn="l" fontAlgn="base"/>
            <a:endParaRPr lang="en-US" altLang="ko-KR" sz="1600" b="0" i="0" dirty="0">
              <a:solidFill>
                <a:srgbClr val="212529"/>
              </a:solidFill>
              <a:effectLst/>
              <a:latin typeface="Pretendard Variable"/>
              <a:sym typeface="Wingdings" panose="05000000000000000000" pitchFamily="2" charset="2"/>
            </a:endParaRPr>
          </a:p>
          <a:p>
            <a:pPr algn="l" fontAlgn="base"/>
            <a: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  <a:sym typeface="Wingdings" panose="05000000000000000000" pitchFamily="2" charset="2"/>
              </a:rPr>
              <a:t> 1848</a:t>
            </a:r>
            <a:br>
              <a:rPr lang="en-US" altLang="ko-KR" sz="1600" b="0" i="0" dirty="0">
                <a:solidFill>
                  <a:srgbClr val="212529"/>
                </a:solidFill>
                <a:effectLst/>
                <a:latin typeface="Pretendard Variable"/>
              </a:rPr>
            </a:br>
            <a:endParaRPr lang="en-US" altLang="ko-KR" sz="1600" b="0" i="0" dirty="0">
              <a:solidFill>
                <a:srgbClr val="212529"/>
              </a:solidFill>
              <a:effectLst/>
              <a:latin typeface="Pretendard Variable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A8D644-8361-4FDA-9C04-C894FC63103C}"/>
              </a:ext>
            </a:extLst>
          </p:cNvPr>
          <p:cNvSpPr/>
          <p:nvPr/>
        </p:nvSpPr>
        <p:spPr>
          <a:xfrm>
            <a:off x="745724" y="4722920"/>
            <a:ext cx="1757779" cy="1242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1898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American Palette">
      <a:dk1>
        <a:srgbClr val="2D3436"/>
      </a:dk1>
      <a:lt1>
        <a:sysClr val="window" lastClr="FFFFFF"/>
      </a:lt1>
      <a:dk2>
        <a:srgbClr val="636E72"/>
      </a:dk2>
      <a:lt2>
        <a:srgbClr val="DFE6E9"/>
      </a:lt2>
      <a:accent1>
        <a:srgbClr val="0984E3"/>
      </a:accent1>
      <a:accent2>
        <a:srgbClr val="00B894"/>
      </a:accent2>
      <a:accent3>
        <a:srgbClr val="FDCB6E"/>
      </a:accent3>
      <a:accent4>
        <a:srgbClr val="E17055"/>
      </a:accent4>
      <a:accent5>
        <a:srgbClr val="D63031"/>
      </a:accent5>
      <a:accent6>
        <a:srgbClr val="6C5CE7"/>
      </a:accent6>
      <a:hlink>
        <a:srgbClr val="00CEC9"/>
      </a:hlink>
      <a:folHlink>
        <a:srgbClr val="E84393"/>
      </a:folHlink>
    </a:clrScheme>
    <a:fontScheme name="KoPub돋움체_Pro">
      <a:majorFont>
        <a:latin typeface="KoPub돋움체_Pro Bold"/>
        <a:ea typeface="KoPub돋움체_Pro Bold"/>
        <a:cs typeface=""/>
      </a:majorFont>
      <a:minorFont>
        <a:latin typeface="KoPub돋움체_Pro Medium"/>
        <a:ea typeface="KoPub돋움체_Pro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sp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205</Words>
  <Application>Microsoft Office PowerPoint</Application>
  <PresentationFormat>와이드스크린</PresentationFormat>
  <Paragraphs>34</Paragraphs>
  <Slides>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Arial</vt:lpstr>
      <vt:lpstr>Pretendard Variable</vt:lpstr>
      <vt:lpstr>se-nanumgothic</vt:lpstr>
      <vt:lpstr>KoPub돋움체_Pro Medium</vt:lpstr>
      <vt:lpstr>TT Norms Pro</vt:lpstr>
      <vt:lpstr>Wingdings</vt:lpstr>
      <vt:lpstr>KoPub돋움체_Pro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정 홍렬</dc:creator>
  <cp:lastModifiedBy>Shin</cp:lastModifiedBy>
  <cp:revision>6</cp:revision>
  <dcterms:created xsi:type="dcterms:W3CDTF">2021-06-05T06:42:39Z</dcterms:created>
  <dcterms:modified xsi:type="dcterms:W3CDTF">2025-01-10T20:58:29Z</dcterms:modified>
</cp:coreProperties>
</file>